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8" r:id="rId4"/>
    <p:sldId id="264" r:id="rId5"/>
    <p:sldId id="267" r:id="rId6"/>
    <p:sldId id="280" r:id="rId7"/>
    <p:sldId id="271" r:id="rId8"/>
    <p:sldId id="282" r:id="rId9"/>
    <p:sldId id="272" r:id="rId10"/>
    <p:sldId id="281" r:id="rId11"/>
    <p:sldId id="274" r:id="rId12"/>
    <p:sldId id="283" r:id="rId13"/>
    <p:sldId id="284" r:id="rId14"/>
    <p:sldId id="276" r:id="rId15"/>
    <p:sldId id="279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52" autoAdjust="0"/>
  </p:normalViewPr>
  <p:slideViewPr>
    <p:cSldViewPr snapToGrid="0" snapToObjects="1">
      <p:cViewPr>
        <p:scale>
          <a:sx n="91" d="100"/>
          <a:sy n="91" d="100"/>
        </p:scale>
        <p:origin x="-5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C89D4-E40D-7847-9079-6DC37969138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BBFE0-7097-4E4E-AF52-8210909B7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8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B3963-D900-644F-8C4D-0744EB5DAA5A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72FCF-0883-1C4A-9104-492641F71C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1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both meetings</a:t>
            </a:r>
          </a:p>
          <a:p>
            <a:r>
              <a:rPr lang="en-US" dirty="0" smtClean="0"/>
              <a:t>Welcome everyone</a:t>
            </a:r>
          </a:p>
          <a:p>
            <a:r>
              <a:rPr lang="en-US" dirty="0" smtClean="0"/>
              <a:t>Do</a:t>
            </a:r>
            <a:r>
              <a:rPr lang="en-US" baseline="0" dirty="0" smtClean="0"/>
              <a:t> introductions of everyone  Board, Budget Committee and Admin.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800DC-5B5F-BB4B-B14A-CA56E8BB65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800DC-5B5F-BB4B-B14A-CA56E8BB654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800DC-5B5F-BB4B-B14A-CA56E8BB654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55EC2-1AF5-8E49-B8D4-E0AA2422015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55EC2-1AF5-8E49-B8D4-E0AA242201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55EC2-1AF5-8E49-B8D4-E0AA242201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55EC2-1AF5-8E49-B8D4-E0AA242201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55EC2-1AF5-8E49-B8D4-E0AA2422015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B5C1-62A1-0B4A-8CE4-10797697D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BE6E-FA6C-8849-B409-A68C4963DF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BE6E-FA6C-8849-B409-A68C4963DF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B5C1-62A1-0B4A-8CE4-10797697D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BE6E-FA6C-8849-B409-A68C4963DF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B5C1-62A1-0B4A-8CE4-10797697D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A496BE6E-FA6C-8849-B409-A68C4963DF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B5C1-62A1-0B4A-8CE4-10797697D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496BE6E-FA6C-8849-B409-A68C4963DF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B5C1-62A1-0B4A-8CE4-10797697D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496BE6E-FA6C-8849-B409-A68C4963DF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B5C1-62A1-0B4A-8CE4-10797697D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BE6E-FA6C-8849-B409-A68C4963DF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B5C1-62A1-0B4A-8CE4-10797697D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BE6E-FA6C-8849-B409-A68C4963DF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B5C1-62A1-0B4A-8CE4-10797697D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BE6E-FA6C-8849-B409-A68C4963DF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B5C1-62A1-0B4A-8CE4-10797697D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BE6E-FA6C-8849-B409-A68C4963DF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B5C1-62A1-0B4A-8CE4-10797697D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BE6E-FA6C-8849-B409-A68C4963DF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B5C1-62A1-0B4A-8CE4-10797697D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BE6E-FA6C-8849-B409-A68C4963DF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B5C1-62A1-0B4A-8CE4-10797697D0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BE6E-FA6C-8849-B409-A68C4963DF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B5C1-62A1-0B4A-8CE4-10797697D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BE6E-FA6C-8849-B409-A68C4963DF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B5C1-62A1-0B4A-8CE4-10797697D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BE6E-FA6C-8849-B409-A68C4963DF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B5C1-62A1-0B4A-8CE4-10797697D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BE6E-FA6C-8849-B409-A68C4963DF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B5C1-62A1-0B4A-8CE4-10797697D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496BE6E-FA6C-8849-B409-A68C4963DFD2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FE7B5C1-62A1-0B4A-8CE4-10797697D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011958"/>
            <a:ext cx="6762749" cy="1696518"/>
          </a:xfrm>
        </p:spPr>
        <p:txBody>
          <a:bodyPr/>
          <a:lstStyle/>
          <a:p>
            <a:r>
              <a:rPr lang="en-US" sz="3200" dirty="0" smtClean="0"/>
              <a:t>Sanborn Regional School District</a:t>
            </a:r>
            <a:br>
              <a:rPr lang="en-US" sz="3200" dirty="0" smtClean="0"/>
            </a:br>
            <a:r>
              <a:rPr lang="en-US" sz="2000" i="1" dirty="0" smtClean="0"/>
              <a:t>Every Child... Every Chance... Every Day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Superintendent’s Proposed Budget</a:t>
            </a:r>
          </a:p>
          <a:p>
            <a:pPr algn="ctr"/>
            <a:r>
              <a:rPr lang="en-US" sz="2400" dirty="0" smtClean="0"/>
              <a:t>FY 2017-18</a:t>
            </a:r>
          </a:p>
          <a:p>
            <a:pPr algn="ctr"/>
            <a:r>
              <a:rPr lang="en-US" sz="2000" dirty="0" smtClean="0"/>
              <a:t>Presented to School Board and Budget Committee</a:t>
            </a:r>
          </a:p>
          <a:p>
            <a:pPr algn="ctr"/>
            <a:r>
              <a:rPr lang="en-US" sz="2000" dirty="0" smtClean="0"/>
              <a:t>November 9, 2016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Services 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facts on the Student Services budget</a:t>
            </a:r>
          </a:p>
          <a:p>
            <a:r>
              <a:rPr lang="en-US" dirty="0" smtClean="0"/>
              <a:t>Reductions to program</a:t>
            </a:r>
          </a:p>
          <a:p>
            <a:r>
              <a:rPr lang="en-US" dirty="0" smtClean="0"/>
              <a:t>Additions/changes to program </a:t>
            </a:r>
          </a:p>
          <a:p>
            <a:r>
              <a:rPr lang="en-US" dirty="0" smtClean="0"/>
              <a:t>Impact of Competency Education on Student Services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Fixed Costs</a:t>
            </a:r>
            <a:br>
              <a:rPr lang="en-US" dirty="0" smtClean="0"/>
            </a:br>
            <a:r>
              <a:rPr lang="en-US" sz="2400" dirty="0" smtClean="0"/>
              <a:t>Ms. Carol Coppola, Business Administrator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6602212" cy="420893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object 7"/>
          <p:cNvSpPr/>
          <p:nvPr/>
        </p:nvSpPr>
        <p:spPr>
          <a:xfrm>
            <a:off x="779463" y="1828800"/>
            <a:ext cx="7008999" cy="4208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Operating Budget Fixed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92" y="1828800"/>
            <a:ext cx="8454432" cy="42089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Operating Budget Fixed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17" y="1828800"/>
            <a:ext cx="8505748" cy="420893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1828800"/>
            <a:ext cx="7583487" cy="42089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Average Homeowner Property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66731"/>
            <a:ext cx="7583487" cy="478281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object 4"/>
          <p:cNvSpPr/>
          <p:nvPr/>
        </p:nvSpPr>
        <p:spPr>
          <a:xfrm>
            <a:off x="2983971" y="1425388"/>
            <a:ext cx="3353973" cy="2778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206499" y="4573456"/>
          <a:ext cx="6798815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Worksheet" r:id="rId6" imgW="4724400" imgH="2032000" progId="Excel.Sheet.12">
                  <p:embed/>
                </p:oleObj>
              </mc:Choice>
              <mc:Fallback>
                <p:oleObj name="Worksheet" r:id="rId6" imgW="4724400" imgH="203200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499" y="4573456"/>
                        <a:ext cx="6798815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28800" y="4204124"/>
            <a:ext cx="617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Homeowner Assessed Valuation of $250,000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Budget Document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8: 17 Reasons to Celebrate</a:t>
            </a:r>
          </a:p>
          <a:p>
            <a:r>
              <a:rPr lang="en-US" dirty="0" smtClean="0"/>
              <a:t>Pages 10-13  School Board Goals</a:t>
            </a:r>
          </a:p>
          <a:p>
            <a:r>
              <a:rPr lang="en-US" dirty="0" smtClean="0"/>
              <a:t>Page 80 has all of the Additions and Deletions</a:t>
            </a:r>
          </a:p>
          <a:p>
            <a:r>
              <a:rPr lang="en-US" dirty="0" smtClean="0"/>
              <a:t>Page 301 is the Capital Improvement Plan</a:t>
            </a:r>
          </a:p>
          <a:p>
            <a:r>
              <a:rPr lang="en-US" dirty="0" smtClean="0"/>
              <a:t>Page 313 starts the Capital Replacement Plan</a:t>
            </a:r>
          </a:p>
          <a:p>
            <a:r>
              <a:rPr lang="en-US" dirty="0" smtClean="0"/>
              <a:t>Page 329 Default Budget calculation</a:t>
            </a:r>
          </a:p>
          <a:p>
            <a:r>
              <a:rPr lang="en-US" smtClean="0"/>
              <a:t>Page 333 </a:t>
            </a:r>
            <a:r>
              <a:rPr lang="en-US" dirty="0" smtClean="0"/>
              <a:t>Community profile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339356"/>
            <a:ext cx="6762749" cy="1470025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2955" y="390282"/>
            <a:ext cx="5943536" cy="5965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 for this Evening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the “Sanborn Story”</a:t>
            </a:r>
          </a:p>
          <a:p>
            <a:r>
              <a:rPr lang="en-US" dirty="0" smtClean="0"/>
              <a:t>Understand what’s in the Budget Document</a:t>
            </a:r>
          </a:p>
          <a:p>
            <a:r>
              <a:rPr lang="en-US" dirty="0" smtClean="0"/>
              <a:t>Dispel misinformation for the public</a:t>
            </a:r>
          </a:p>
          <a:p>
            <a:r>
              <a:rPr lang="en-US" dirty="0" smtClean="0"/>
              <a:t>Capture positive things happening in Sanborn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21049"/>
            <a:ext cx="7583487" cy="2088257"/>
          </a:xfrm>
        </p:spPr>
        <p:txBody>
          <a:bodyPr/>
          <a:lstStyle/>
          <a:p>
            <a:pPr algn="ctr"/>
            <a:r>
              <a:rPr lang="en-US" dirty="0" smtClean="0"/>
              <a:t>Proposed Budget </a:t>
            </a:r>
            <a:br>
              <a:rPr lang="en-US" dirty="0" smtClean="0"/>
            </a:br>
            <a:r>
              <a:rPr lang="en-US" dirty="0" smtClean="0"/>
              <a:t>vs. </a:t>
            </a:r>
            <a:br>
              <a:rPr lang="en-US" dirty="0" smtClean="0"/>
            </a:br>
            <a:r>
              <a:rPr lang="en-US" dirty="0" smtClean="0"/>
              <a:t>Default Budget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492500"/>
            <a:ext cx="7583487" cy="23749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Administrative Proposed Budget *		$36,755,580</a:t>
            </a:r>
          </a:p>
          <a:p>
            <a:r>
              <a:rPr lang="en-US" dirty="0" smtClean="0"/>
              <a:t>Superintendent’s Proposed Budget	$34,682,187</a:t>
            </a:r>
          </a:p>
          <a:p>
            <a:r>
              <a:rPr lang="en-US" dirty="0" smtClean="0"/>
              <a:t>Default Budget (Per RSA 40:13, IX (b)	$34,723,540</a:t>
            </a:r>
          </a:p>
          <a:p>
            <a:endParaRPr lang="en-US" dirty="0" smtClean="0"/>
          </a:p>
          <a:p>
            <a:r>
              <a:rPr lang="en-US" dirty="0" smtClean="0"/>
              <a:t>Difference				($41,353.)</a:t>
            </a:r>
          </a:p>
          <a:p>
            <a:r>
              <a:rPr lang="en-US" dirty="0" smtClean="0"/>
              <a:t>Increase over current budget		$116,291. or .33%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Sanborn Regional High School</a:t>
            </a:r>
            <a:br>
              <a:rPr lang="en-US" dirty="0" smtClean="0"/>
            </a:br>
            <a:r>
              <a:rPr lang="en-US" dirty="0" smtClean="0"/>
              <a:t>Mr. Brian Stack, Principal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1329494" y="1828799"/>
            <a:ext cx="6379593" cy="4074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SRHS Staffing/Class Size Considerations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What are the challenges?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What impact does the school’s bell schedule have?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What would be the impact be if teacher reductions were made in every subject?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How does the school’s staffing level compare to other New Hampshire high schools?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Curriculum, Instruction and Assessment</a:t>
            </a:r>
            <a:br>
              <a:rPr lang="en-US" sz="3200" dirty="0" smtClean="0"/>
            </a:br>
            <a:r>
              <a:rPr lang="en-US" sz="3200" dirty="0" smtClean="0"/>
              <a:t>Ms. Ellen Hume-Howard, Director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1190593" y="1828799"/>
            <a:ext cx="6498652" cy="3905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421" y="334735"/>
            <a:ext cx="7263184" cy="489858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2016 District </a:t>
            </a:r>
            <a:r>
              <a:rPr lang="en-US" sz="2800" dirty="0" err="1" smtClean="0"/>
              <a:t>Chromebook</a:t>
            </a:r>
            <a:r>
              <a:rPr lang="en-US" sz="2800" dirty="0" smtClean="0"/>
              <a:t> Implementation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791591"/>
              </p:ext>
            </p:extLst>
          </p:nvPr>
        </p:nvGraphicFramePr>
        <p:xfrm>
          <a:off x="378583" y="1104830"/>
          <a:ext cx="8389887" cy="546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731"/>
                <a:gridCol w="1956731"/>
                <a:gridCol w="1956731"/>
                <a:gridCol w="2519694"/>
              </a:tblGrid>
              <a:tr h="4483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Chromebook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Focus Use</a:t>
                      </a:r>
                      <a:endParaRPr lang="en-US" sz="11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Impact</a:t>
                      </a:r>
                      <a:endParaRPr lang="en-US" sz="11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Overall</a:t>
                      </a:r>
                      <a:r>
                        <a:rPr lang="en-US" sz="1100" baseline="0" dirty="0" smtClean="0"/>
                        <a:t> Savings</a:t>
                      </a:r>
                      <a:endParaRPr lang="en-US" sz="1100" dirty="0"/>
                    </a:p>
                  </a:txBody>
                  <a:tcPr marL="68580" marR="68580" anchor="ctr"/>
                </a:tc>
              </a:tr>
              <a:tr h="2299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INSTRUCTION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Textbooks and instructional materials available on</a:t>
                      </a:r>
                      <a:r>
                        <a:rPr lang="en-US" sz="1100" baseline="0" dirty="0" smtClean="0"/>
                        <a:t> the Chromebook for students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Students use the Chromebook to do research and write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aseline="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Instructional</a:t>
                      </a:r>
                      <a:r>
                        <a:rPr lang="en-US" sz="1100" baseline="0" dirty="0" smtClean="0"/>
                        <a:t> materials updated in real time, including multiple resources beyond one textbook series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Student work can be reviewed and monitored by teacher for immediate feedback and assessment purposes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Textbook</a:t>
                      </a:r>
                      <a:r>
                        <a:rPr lang="en-US" sz="1100" baseline="0" dirty="0" smtClean="0"/>
                        <a:t> budget decreased.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Online licenses and subscriptions replace textbook purchases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No need to buy new texts to ensure update information for students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Student and teacher time is utilized more efficiently </a:t>
                      </a:r>
                      <a:endParaRPr lang="en-US" sz="1100" dirty="0"/>
                    </a:p>
                  </a:txBody>
                  <a:tcPr marL="68580" marR="68580"/>
                </a:tc>
              </a:tr>
              <a:tr h="17887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TECHNOLOGY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Use of the CLOUD</a:t>
                      </a:r>
                      <a:r>
                        <a:rPr lang="en-US" sz="1100" baseline="0" dirty="0" smtClean="0"/>
                        <a:t> for storage where there is unlimited storage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Replace costs for Chromebooks vs. Laptops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Software available through APPs</a:t>
                      </a:r>
                      <a:endParaRPr lang="en-US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Decreases</a:t>
                      </a:r>
                      <a:r>
                        <a:rPr lang="en-US" sz="1100" baseline="0" dirty="0" smtClean="0"/>
                        <a:t> the need for server storage at the district level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Cost for Chromebook to replace laptops- a savings of $750 per device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Available APPs for free replace current software needs</a:t>
                      </a:r>
                      <a:endParaRPr lang="en-US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Cost for storage</a:t>
                      </a:r>
                      <a:r>
                        <a:rPr lang="en-US" sz="1100" baseline="0" dirty="0" smtClean="0"/>
                        <a:t> is $0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Savings to technology replacement plan for devices, replacement of computer lab devices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Savings in the purchase of software</a:t>
                      </a:r>
                    </a:p>
                  </a:txBody>
                  <a:tcPr marL="68580" marR="68580"/>
                </a:tc>
              </a:tr>
              <a:tr h="790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RESOURCES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Printing minimized</a:t>
                      </a:r>
                      <a:r>
                        <a:rPr lang="en-US" sz="1100" baseline="0" dirty="0" smtClean="0"/>
                        <a:t> as both student product and teacher instructional materials are in the Google Classroom</a:t>
                      </a:r>
                      <a:endParaRPr lang="en-US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Decreases</a:t>
                      </a:r>
                      <a:r>
                        <a:rPr lang="en-US" sz="1100" baseline="0" dirty="0" smtClean="0"/>
                        <a:t> need to print materials or student work </a:t>
                      </a:r>
                      <a:endParaRPr lang="en-US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Printing costs decreased in the technology budget</a:t>
                      </a:r>
                      <a:endParaRPr lang="en-US" sz="11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1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Services</a:t>
            </a:r>
            <a:br>
              <a:rPr lang="en-US" dirty="0" smtClean="0"/>
            </a:br>
            <a:r>
              <a:rPr lang="en-US" dirty="0" smtClean="0"/>
              <a:t>Ms. Jodi </a:t>
            </a:r>
            <a:r>
              <a:rPr lang="en-US" dirty="0" err="1" smtClean="0"/>
              <a:t>Gutterman</a:t>
            </a:r>
            <a:r>
              <a:rPr lang="en-US" dirty="0" smtClean="0"/>
              <a:t>,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1537850" y="1828800"/>
            <a:ext cx="5962884" cy="3756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315</TotalTime>
  <Words>427</Words>
  <Application>Microsoft Office PowerPoint</Application>
  <PresentationFormat>On-screen Show (4:3)</PresentationFormat>
  <Paragraphs>99</Paragraphs>
  <Slides>16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Revolution</vt:lpstr>
      <vt:lpstr>Worksheet</vt:lpstr>
      <vt:lpstr>Sanborn Regional School District Every Child... Every Chance... Every Day</vt:lpstr>
      <vt:lpstr>PowerPoint Presentation</vt:lpstr>
      <vt:lpstr>Goals for this Evening</vt:lpstr>
      <vt:lpstr>Proposed Budget  vs.  Default Budget</vt:lpstr>
      <vt:lpstr>Sanborn Regional High School Mr. Brian Stack, Principal</vt:lpstr>
      <vt:lpstr>SRHS Staffing/Class Size Considerations</vt:lpstr>
      <vt:lpstr>Curriculum, Instruction and Assessment Ms. Ellen Hume-Howard, Director</vt:lpstr>
      <vt:lpstr>   2016 District Chromebook Implementation</vt:lpstr>
      <vt:lpstr>Student Services Ms. Jodi Gutterman, Director</vt:lpstr>
      <vt:lpstr>Student Services Adjustments</vt:lpstr>
      <vt:lpstr>Fixed Costs Ms. Carol Coppola, Business Administrator</vt:lpstr>
      <vt:lpstr>Operating Budget Fixed Costs</vt:lpstr>
      <vt:lpstr>Operating Budget Fixed Costs</vt:lpstr>
      <vt:lpstr>Average Homeowner Property Taxes</vt:lpstr>
      <vt:lpstr>Budget Document Highlights</vt:lpstr>
      <vt:lpstr>Thank you!  Questions?</vt:lpstr>
    </vt:vector>
  </TitlesOfParts>
  <Company>Sanborn Regional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Sanborn Regional School District Every Child... Every Chance... Every Day</dc:title>
  <dc:creator>Superintendent SAU66</dc:creator>
  <cp:lastModifiedBy>SAU17</cp:lastModifiedBy>
  <cp:revision>12</cp:revision>
  <cp:lastPrinted>2016-11-09T20:54:41Z</cp:lastPrinted>
  <dcterms:created xsi:type="dcterms:W3CDTF">2016-11-09T22:51:22Z</dcterms:created>
  <dcterms:modified xsi:type="dcterms:W3CDTF">2016-11-14T21:23:19Z</dcterms:modified>
</cp:coreProperties>
</file>